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vml" ContentType="application/vnd.openxmlformats-officedocument.vmlDrawi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92" r:id="rId4"/>
    <p:sldId id="271" r:id="rId5"/>
    <p:sldId id="269" r:id="rId6"/>
    <p:sldId id="272" r:id="rId7"/>
    <p:sldId id="273" r:id="rId8"/>
    <p:sldId id="261" r:id="rId9"/>
    <p:sldId id="287" r:id="rId10"/>
    <p:sldId id="288" r:id="rId11"/>
    <p:sldId id="289" r:id="rId12"/>
    <p:sldId id="296" r:id="rId13"/>
    <p:sldId id="277" r:id="rId14"/>
    <p:sldId id="282" r:id="rId15"/>
    <p:sldId id="283" r:id="rId16"/>
    <p:sldId id="285" r:id="rId17"/>
    <p:sldId id="278" r:id="rId18"/>
    <p:sldId id="280" r:id="rId19"/>
    <p:sldId id="279" r:id="rId20"/>
    <p:sldId id="291" r:id="rId21"/>
    <p:sldId id="294" r:id="rId22"/>
    <p:sldId id="295" r:id="rId23"/>
    <p:sldId id="293" r:id="rId24"/>
    <p:sldId id="263" r:id="rId25"/>
    <p:sldId id="267" r:id="rId26"/>
    <p:sldId id="26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2"/>
    <p:restoredTop sz="94436"/>
  </p:normalViewPr>
  <p:slideViewPr>
    <p:cSldViewPr snapToGrid="0" snapToObjects="1">
      <p:cViewPr>
        <p:scale>
          <a:sx n="100" d="100"/>
          <a:sy n="100" d="100"/>
        </p:scale>
        <p:origin x="55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A4B82-19A0-F94B-8121-7EA687140869}" type="datetimeFigureOut">
              <a:rPr lang="en-US" smtClean="0"/>
              <a:t>10/26/16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F209B5-B9A1-BE45-B6B7-DD0447229C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7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link to virtualization excel</a:t>
            </a:r>
            <a:r>
              <a:rPr lang="en-US" baseline="0" dirty="0" smtClean="0"/>
              <a:t> sheet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209B5-B9A1-BE45-B6B7-DD0447229C1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3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application development</a:t>
            </a:r>
            <a:r>
              <a:rPr lang="en-US" baseline="0" dirty="0" smtClean="0"/>
              <a:t> trend towards more composite, service oriented architecture approaches, service virtualization should be applied at or between any layer where dependencies exist to provide with more realistic or live like environment.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209B5-B9A1-BE45-B6B7-DD0447229C1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 API Modeling Language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Swagger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Specification</a:t>
            </a:r>
          </a:p>
          <a:p>
            <a:r>
              <a:rPr lang="en-US" dirty="0" smtClean="0"/>
              <a:t>Web Service Definition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209B5-B9A1-BE45-B6B7-DD0447229C1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2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209B5-B9A1-BE45-B6B7-DD0447229C1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584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/>
              <a:t>10/26/16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/>
              <a:pPr/>
              <a:t>10/26/16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/>
              <a:pPr/>
              <a:t>10/26/16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/>
              <a:pPr/>
              <a:t>10/26/16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/>
              <a:pPr/>
              <a:t>10/26/16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/>
              <a:pPr/>
              <a:t>10/26/16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10/26/16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10/26/16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/>
              <a:pPr/>
              <a:t>10/26/16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image" Target="../media/image21.png"/><Relationship Id="rId5" Type="http://schemas.openxmlformats.org/officeDocument/2006/relationships/image" Target="../media/image20.tiff"/><Relationship Id="rId6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Relationship Id="rId3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meya-sukthankar-665baa54" TargetMode="External"/><Relationship Id="rId4" Type="http://schemas.openxmlformats.org/officeDocument/2006/relationships/hyperlink" Target="https://www.linkedin.com/in/aboutmahesh" TargetMode="External"/><Relationship Id="rId5" Type="http://schemas.openxmlformats.org/officeDocument/2006/relationships/hyperlink" Target="https://www.linkedin.com/in/deepak-kumar-soni-5224432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ironman/mortgageloanprocesso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jpeg"/><Relationship Id="rId10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93805"/>
            <a:ext cx="10452100" cy="1825096"/>
          </a:xfrm>
        </p:spPr>
        <p:txBody>
          <a:bodyPr>
            <a:normAutofit/>
          </a:bodyPr>
          <a:lstStyle/>
          <a:p>
            <a:r>
              <a:rPr lang="en-US" dirty="0" smtClean="0"/>
              <a:t>Data driven testing tool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324811"/>
          </a:xfrm>
        </p:spPr>
        <p:txBody>
          <a:bodyPr>
            <a:normAutofit/>
          </a:bodyPr>
          <a:lstStyle/>
          <a:p>
            <a:r>
              <a:rPr lang="en-US" dirty="0" smtClean="0"/>
              <a:t>-    Ameya Sukthankar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Deepak Soni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Mahesh </a:t>
            </a:r>
            <a:r>
              <a:rPr lang="en-US" dirty="0" err="1" smtClean="0"/>
              <a:t>Veerabathiran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47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virtualization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9080" y="1872735"/>
            <a:ext cx="11681908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Parasoft features that we utilized for our tool:</a:t>
            </a:r>
          </a:p>
          <a:p>
            <a:endParaRPr lang="en-US" sz="2400" dirty="0" smtClean="0"/>
          </a:p>
          <a:p>
            <a:pPr marL="285750" lvl="1" indent="-285750">
              <a:buFont typeface="Arial" charset="0"/>
              <a:buChar char="•"/>
            </a:pPr>
            <a:r>
              <a:rPr lang="en-US" sz="2400" dirty="0"/>
              <a:t>Use Service Contract/ Blueprints as Inputs to creating Virtual service: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/>
              <a:t>REST API </a:t>
            </a:r>
            <a:r>
              <a:rPr lang="en-US" sz="2400" dirty="0" smtClean="0"/>
              <a:t>– Swagger/RAML </a:t>
            </a:r>
            <a:r>
              <a:rPr lang="en-US" sz="2400" dirty="0"/>
              <a:t>specification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/>
              <a:t>SOAP Services – WSDL/XML </a:t>
            </a:r>
            <a:r>
              <a:rPr lang="en-US" sz="2400" dirty="0" smtClean="0"/>
              <a:t>schema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Create the test environment we need on demand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Test extensively with broad array of conditions instantly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Record web traffic and database queries to be virtualized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Data Sources for parameterized data driven testing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API for management of test suite &amp; virtual projects.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Easy Integration in continuous pipeline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727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4197" y="548641"/>
            <a:ext cx="8610600" cy="1293028"/>
          </a:xfrm>
        </p:spPr>
        <p:txBody>
          <a:bodyPr/>
          <a:lstStyle/>
          <a:p>
            <a:r>
              <a:rPr lang="en-US" dirty="0" smtClean="0"/>
              <a:t>SERVICE VIRTUALIZATION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4524175" y="3619370"/>
            <a:ext cx="1021976" cy="116989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  <a:p>
            <a:pPr algn="ctr"/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197563" y="2469768"/>
            <a:ext cx="2095955" cy="122228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Credit Report API Virtual Asset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209537" y="4734748"/>
            <a:ext cx="2083981" cy="105196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Loan Rate Calculator Virtual Asset</a:t>
            </a:r>
            <a:endParaRPr lang="en-US" dirty="0"/>
          </a:p>
        </p:txBody>
      </p:sp>
      <p:cxnSp>
        <p:nvCxnSpPr>
          <p:cNvPr id="11" name="Elbow Connector 10"/>
          <p:cNvCxnSpPr>
            <a:stCxn id="6" idx="1"/>
            <a:endCxn id="4" idx="3"/>
          </p:cNvCxnSpPr>
          <p:nvPr/>
        </p:nvCxnSpPr>
        <p:spPr>
          <a:xfrm rot="10800000">
            <a:off x="5035163" y="4789263"/>
            <a:ext cx="1174374" cy="4714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5" idx="1"/>
            <a:endCxn id="4" idx="1"/>
          </p:cNvCxnSpPr>
          <p:nvPr/>
        </p:nvCxnSpPr>
        <p:spPr>
          <a:xfrm rot="10800000" flipV="1">
            <a:off x="5035163" y="3080908"/>
            <a:ext cx="1162400" cy="5384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376258" y="1828800"/>
            <a:ext cx="4450976" cy="4643718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16904" y="1787881"/>
            <a:ext cx="96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erver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63673" y="4258985"/>
            <a:ext cx="1245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Push </a:t>
            </a:r>
          </a:p>
          <a:p>
            <a:pPr algn="ctr"/>
            <a:r>
              <a:rPr lang="en-US" dirty="0" smtClean="0"/>
              <a:t>to Server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024022" y="2530159"/>
            <a:ext cx="1853773" cy="32565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952304" y="3827387"/>
            <a:ext cx="204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Mortgage Loan API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8365236" y="3080908"/>
            <a:ext cx="1624398" cy="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8365236" y="5302624"/>
            <a:ext cx="1658786" cy="21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361337"/>
              </p:ext>
            </p:extLst>
          </p:nvPr>
        </p:nvGraphicFramePr>
        <p:xfrm>
          <a:off x="-307553" y="2157213"/>
          <a:ext cx="2539783" cy="1604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Worksheet" showAsIcon="1" r:id="rId3" imgW="965200" imgH="609600" progId="Excel.Sheet.12">
                  <p:embed/>
                </p:oleObj>
              </mc:Choice>
              <mc:Fallback>
                <p:oleObj name="Worksheet" showAsIcon="1" r:id="rId3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07553" y="2157213"/>
                        <a:ext cx="2539783" cy="1604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118536" y="1510882"/>
            <a:ext cx="16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Source</a:t>
            </a:r>
          </a:p>
          <a:p>
            <a:pPr algn="ctr"/>
            <a:r>
              <a:rPr lang="en-US" dirty="0" smtClean="0"/>
              <a:t>Excel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98" y="3827493"/>
            <a:ext cx="1073278" cy="76048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739" y="3680720"/>
            <a:ext cx="826132" cy="1054028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" name="Straight Arrow Connector 9"/>
          <p:cNvCxnSpPr>
            <a:stCxn id="25" idx="3"/>
            <a:endCxn id="26" idx="1"/>
          </p:cNvCxnSpPr>
          <p:nvPr/>
        </p:nvCxnSpPr>
        <p:spPr>
          <a:xfrm flipV="1">
            <a:off x="1481676" y="4207734"/>
            <a:ext cx="64306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6" idx="3"/>
            <a:endCxn id="4" idx="2"/>
          </p:cNvCxnSpPr>
          <p:nvPr/>
        </p:nvCxnSpPr>
        <p:spPr>
          <a:xfrm flipV="1">
            <a:off x="2950871" y="4204317"/>
            <a:ext cx="1573304" cy="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45036" y="3080908"/>
            <a:ext cx="1" cy="73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66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2312898"/>
            <a:ext cx="872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smtClean="0"/>
              <a:t>localhost:9080/v2/customers/credit-info?</a:t>
            </a:r>
          </a:p>
          <a:p>
            <a:r>
              <a:rPr lang="en-US" dirty="0" smtClean="0"/>
              <a:t>firstName=DEEPAK&amp;lastName=SONI&amp;dateOfBirth=19870329&amp;SSN=100000000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671" y="1627097"/>
            <a:ext cx="256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Virtual Service URL: 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1875865" y="1996429"/>
            <a:ext cx="6723" cy="3164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07323" y="1627097"/>
            <a:ext cx="256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Query Parameters: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091517" y="1996429"/>
            <a:ext cx="0" cy="6396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99293" y="5453712"/>
            <a:ext cx="3402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  </a:t>
            </a:r>
            <a:endParaRPr lang="en-US" dirty="0" smtClean="0"/>
          </a:p>
          <a:p>
            <a:r>
              <a:rPr lang="en-US" dirty="0" smtClean="0"/>
              <a:t>"</a:t>
            </a:r>
            <a:r>
              <a:rPr lang="en-US" dirty="0"/>
              <a:t>ficoScore": "720", 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"isPaymentDefaulter": </a:t>
            </a:r>
            <a:r>
              <a:rPr lang="en-US" dirty="0" smtClean="0"/>
              <a:t>true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18848" y="5833702"/>
            <a:ext cx="256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Response: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3" y="3603763"/>
            <a:ext cx="11241742" cy="170180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9184341" y="3711388"/>
            <a:ext cx="0" cy="19731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0170458" y="3711387"/>
            <a:ext cx="8966" cy="23424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438835" y="2945782"/>
            <a:ext cx="13447" cy="6445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339353" y="2934445"/>
            <a:ext cx="13447" cy="6445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118848" y="2934860"/>
            <a:ext cx="13447" cy="6445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514665" y="2939474"/>
            <a:ext cx="13447" cy="6445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3204881" y="750926"/>
            <a:ext cx="8610600" cy="1293028"/>
          </a:xfrm>
        </p:spPr>
        <p:txBody>
          <a:bodyPr/>
          <a:lstStyle/>
          <a:p>
            <a:r>
              <a:rPr lang="en-US" dirty="0" smtClean="0"/>
              <a:t>Credit Report API Virtual Asset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663205" y="2444674"/>
            <a:ext cx="256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Request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9347200" y="2312898"/>
            <a:ext cx="153146" cy="632884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Left Brace 2"/>
          <p:cNvSpPr/>
          <p:nvPr/>
        </p:nvSpPr>
        <p:spPr>
          <a:xfrm>
            <a:off x="6756400" y="5588000"/>
            <a:ext cx="174437" cy="9271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9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500" y="764373"/>
            <a:ext cx="10299700" cy="1293028"/>
          </a:xfrm>
        </p:spPr>
        <p:txBody>
          <a:bodyPr/>
          <a:lstStyle/>
          <a:p>
            <a:r>
              <a:rPr lang="en-US" dirty="0" smtClean="0"/>
              <a:t>JVM Cucumber – Quick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Cucumber-JVM is an open source tool.</a:t>
            </a:r>
          </a:p>
          <a:p>
            <a:r>
              <a:rPr lang="en-US" dirty="0"/>
              <a:t>It is based on BDD tool that let you define executable test code in business facing text.</a:t>
            </a:r>
          </a:p>
          <a:p>
            <a:r>
              <a:rPr lang="en-US" dirty="0"/>
              <a:t>The test written in Cucumber-JVM has two parts, business facing text and glue code.</a:t>
            </a:r>
          </a:p>
          <a:p>
            <a:r>
              <a:rPr lang="en-US" dirty="0"/>
              <a:t>Business facing test are written in Gherkin, supports over 60 spoken languages to define your business facing text.</a:t>
            </a:r>
          </a:p>
          <a:p>
            <a:r>
              <a:rPr lang="en-US" dirty="0"/>
              <a:t>Glue code can be written in Java. Cucumber also supports glue code in other programming languages such as Ruby, Scala, Groovy</a:t>
            </a:r>
          </a:p>
        </p:txBody>
      </p:sp>
    </p:spTree>
    <p:extLst>
      <p:ext uri="{BB962C8B-B14F-4D97-AF65-F5344CB8AC3E}">
        <p14:creationId xmlns:p14="http://schemas.microsoft.com/office/powerpoint/2010/main" val="207294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Cucumber – TYPICAL test code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2383631"/>
            <a:ext cx="9702800" cy="3644900"/>
          </a:xfrm>
        </p:spPr>
      </p:pic>
    </p:spTree>
    <p:extLst>
      <p:ext uri="{BB962C8B-B14F-4D97-AF65-F5344CB8AC3E}">
        <p14:creationId xmlns:p14="http://schemas.microsoft.com/office/powerpoint/2010/main" val="192420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614326"/>
            <a:ext cx="7962900" cy="58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5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900" y="764373"/>
            <a:ext cx="9766300" cy="1293028"/>
          </a:xfrm>
        </p:spPr>
        <p:txBody>
          <a:bodyPr/>
          <a:lstStyle/>
          <a:p>
            <a:r>
              <a:rPr lang="en-US" dirty="0" smtClean="0"/>
              <a:t>Data driven cucumber TEST CODE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46655"/>
            <a:ext cx="10820400" cy="182965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54225"/>
            <a:ext cx="11391900" cy="205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3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96073"/>
            <a:ext cx="8610600" cy="1293028"/>
          </a:xfrm>
        </p:spPr>
        <p:txBody>
          <a:bodyPr/>
          <a:lstStyle/>
          <a:p>
            <a:r>
              <a:rPr lang="en-US" dirty="0" smtClean="0"/>
              <a:t>BENEFITS OF THE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58900"/>
            <a:ext cx="10820400" cy="4859785"/>
          </a:xfrm>
        </p:spPr>
        <p:txBody>
          <a:bodyPr/>
          <a:lstStyle/>
          <a:p>
            <a:r>
              <a:rPr lang="en-US" dirty="0" smtClean="0"/>
              <a:t>Intent owner can </a:t>
            </a:r>
            <a:r>
              <a:rPr lang="en-US" dirty="0"/>
              <a:t>add test scenarios on the fly.</a:t>
            </a:r>
          </a:p>
          <a:p>
            <a:r>
              <a:rPr lang="en-US" dirty="0"/>
              <a:t>When new scenario is added, data is virtualized automatically</a:t>
            </a:r>
            <a:r>
              <a:rPr lang="en-US" dirty="0" smtClean="0"/>
              <a:t>.</a:t>
            </a:r>
          </a:p>
          <a:p>
            <a:r>
              <a:rPr lang="en-US" dirty="0"/>
              <a:t>No dependency on application </a:t>
            </a:r>
            <a:r>
              <a:rPr lang="en-US" dirty="0" smtClean="0"/>
              <a:t>team to add/modify test data.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833755"/>
            <a:ext cx="7404100" cy="338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0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the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test results to end user and archive it for future reference/compliance.</a:t>
            </a:r>
          </a:p>
          <a:p>
            <a:r>
              <a:rPr lang="en-US" dirty="0" smtClean="0"/>
              <a:t>Ability for end user to approve releases based on test results.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158" y="3267427"/>
            <a:ext cx="5257800" cy="2888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39" y="3254728"/>
            <a:ext cx="5395061" cy="295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the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Easy integration with CICD</a:t>
            </a:r>
          </a:p>
          <a:p>
            <a:r>
              <a:rPr lang="en-US" dirty="0"/>
              <a:t>Creates a comprehensive regression test suite.</a:t>
            </a:r>
          </a:p>
          <a:p>
            <a:r>
              <a:rPr lang="en-US" dirty="0"/>
              <a:t>Faster testing = Faster time to market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3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 approaches </a:t>
            </a:r>
          </a:p>
          <a:p>
            <a:r>
              <a:rPr lang="en-US" dirty="0" smtClean="0"/>
              <a:t>Use Case for Demo</a:t>
            </a:r>
          </a:p>
          <a:p>
            <a:r>
              <a:rPr lang="en-US" dirty="0" smtClean="0"/>
              <a:t>Challenges </a:t>
            </a:r>
            <a:endParaRPr lang="en-US" dirty="0"/>
          </a:p>
          <a:p>
            <a:r>
              <a:rPr lang="en-US" dirty="0" smtClean="0"/>
              <a:t>Proposed Solution</a:t>
            </a:r>
          </a:p>
          <a:p>
            <a:r>
              <a:rPr lang="en-US" dirty="0" smtClean="0"/>
              <a:t>Service Virtualization</a:t>
            </a:r>
          </a:p>
          <a:p>
            <a:r>
              <a:rPr lang="en-US" dirty="0" smtClean="0"/>
              <a:t>JVM Cucumber</a:t>
            </a:r>
            <a:endParaRPr lang="en-US" dirty="0"/>
          </a:p>
          <a:p>
            <a:r>
              <a:rPr lang="en-US" dirty="0" smtClean="0"/>
              <a:t>Benefits of the tool</a:t>
            </a:r>
          </a:p>
          <a:p>
            <a:r>
              <a:rPr lang="en-US" dirty="0" smtClean="0"/>
              <a:t>Demo </a:t>
            </a:r>
          </a:p>
          <a:p>
            <a:r>
              <a:rPr lang="en-US" dirty="0" smtClean="0"/>
              <a:t>Q&amp;A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CICD Pipeline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1955800"/>
            <a:ext cx="9931400" cy="4400045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28507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99984"/>
            <a:ext cx="8610600" cy="1293028"/>
          </a:xfrm>
        </p:spPr>
        <p:txBody>
          <a:bodyPr/>
          <a:lstStyle/>
          <a:p>
            <a:r>
              <a:rPr lang="en-US" dirty="0" smtClean="0"/>
              <a:t>Challenges encountered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93012"/>
            <a:ext cx="10820400" cy="4625673"/>
          </a:xfrm>
        </p:spPr>
        <p:txBody>
          <a:bodyPr/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Writing generic parser for fetching test metrics from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Spreadsheet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Resolving hierarchical relationship between data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elements</a:t>
            </a:r>
          </a:p>
          <a:p>
            <a:pPr marL="0" indent="0">
              <a:buNone/>
            </a:pP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200400"/>
            <a:ext cx="4763466" cy="229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866" y="5085844"/>
            <a:ext cx="4927600" cy="148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392" y="3204715"/>
            <a:ext cx="5758608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6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encountered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JSON Response validation expected vs actual</a:t>
            </a: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Making cucumber html report without scenario for each test case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311922"/>
            <a:ext cx="5492750" cy="26443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3313459"/>
            <a:ext cx="5295900" cy="264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3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1300" y="437296"/>
            <a:ext cx="8610600" cy="1293028"/>
          </a:xfrm>
        </p:spPr>
        <p:txBody>
          <a:bodyPr/>
          <a:lstStyle/>
          <a:p>
            <a:r>
              <a:rPr lang="en-US" dirty="0" smtClean="0"/>
              <a:t>use case for demo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API to calculate mortgage loan eligibility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Calls external API to get credit score from Trans Union /Equifax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Calls backend API to calculate loan rate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125123" y="4220310"/>
            <a:ext cx="1798320" cy="133643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39994" y="4220310"/>
            <a:ext cx="1798320" cy="1336431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Mortgage Loan API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073097" y="3137091"/>
            <a:ext cx="1798320" cy="13364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Credit Report API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073097" y="5086620"/>
            <a:ext cx="1798320" cy="13364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Loan Rate Calculator API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24554" y="4642338"/>
            <a:ext cx="15052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005211" y="5106575"/>
            <a:ext cx="150524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flipV="1">
            <a:off x="6567854" y="3805306"/>
            <a:ext cx="1394460" cy="837032"/>
          </a:xfrm>
          <a:prstGeom prst="bentConnector3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6567854" y="4890054"/>
            <a:ext cx="1394460" cy="864781"/>
          </a:xfrm>
          <a:prstGeom prst="bentConnector3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29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772" y="2817341"/>
            <a:ext cx="8610600" cy="1217142"/>
          </a:xfrm>
        </p:spPr>
        <p:txBody>
          <a:bodyPr/>
          <a:lstStyle/>
          <a:p>
            <a:r>
              <a:rPr lang="en-US" dirty="0" smtClean="0"/>
              <a:t>Demo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2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772" y="2817341"/>
            <a:ext cx="8610600" cy="1217142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6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Reference code location:</a:t>
            </a:r>
          </a:p>
          <a:p>
            <a:pPr lvl="1"/>
            <a:r>
              <a:rPr lang="en-US" dirty="0" smtClean="0">
                <a:hlinkClick r:id="rId2"/>
              </a:rPr>
              <a:t>https://github.com/dironman/mortgageloanprocessor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Contact us: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www.linkedin.com/in/ameya-sukthankar-665baa54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www.linkedin.com/in/aboutmahesh</a:t>
            </a:r>
            <a:endParaRPr lang="en-US" dirty="0" smtClean="0"/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www.linkedin.com/in/deepak-kumar-soni-52244322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175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approaches</a:t>
            </a:r>
            <a:endParaRPr lang="en-US" dirty="0"/>
          </a:p>
        </p:txBody>
      </p:sp>
      <p:pic>
        <p:nvPicPr>
          <p:cNvPr id="5" name="Picture Placeholder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6" b="16836"/>
          <a:stretch>
            <a:fillRect/>
          </a:stretch>
        </p:blipFill>
        <p:spPr>
          <a:xfrm>
            <a:off x="1272818" y="2194559"/>
            <a:ext cx="3984982" cy="1828800"/>
          </a:xfrm>
          <a:prstGeom prst="roundRect">
            <a:avLst>
              <a:gd name="adj" fmla="val 0"/>
            </a:avLst>
          </a:prstGeom>
        </p:spPr>
      </p:pic>
      <p:sp>
        <p:nvSpPr>
          <p:cNvPr id="6" name="Text Placeholder 4"/>
          <p:cNvSpPr txBox="1">
            <a:spLocks/>
          </p:cNvSpPr>
          <p:nvPr/>
        </p:nvSpPr>
        <p:spPr>
          <a:xfrm>
            <a:off x="1280350" y="4328159"/>
            <a:ext cx="3974581" cy="17228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 smtClean="0"/>
              <a:t>Tedious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Time Consuming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Repetitive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Unpredictable</a:t>
            </a:r>
            <a:endParaRPr lang="en-US" dirty="0"/>
          </a:p>
        </p:txBody>
      </p:sp>
      <p:pic>
        <p:nvPicPr>
          <p:cNvPr id="7" name="Picture Placehold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350" y="2194556"/>
            <a:ext cx="3761550" cy="1828800"/>
          </a:xfrm>
          <a:prstGeom prst="roundRect">
            <a:avLst>
              <a:gd name="adj" fmla="val 0"/>
            </a:avLst>
          </a:prstGeom>
        </p:spPr>
      </p:pic>
      <p:sp>
        <p:nvSpPr>
          <p:cNvPr id="8" name="Text Placeholder 7"/>
          <p:cNvSpPr txBox="1">
            <a:spLocks/>
          </p:cNvSpPr>
          <p:nvPr/>
        </p:nvSpPr>
        <p:spPr>
          <a:xfrm>
            <a:off x="6614351" y="4328155"/>
            <a:ext cx="4180649" cy="22758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Cost Reduction</a:t>
            </a:r>
          </a:p>
          <a:p>
            <a:r>
              <a:rPr lang="en-US" dirty="0" smtClean="0"/>
              <a:t>Efficient regression testing</a:t>
            </a:r>
          </a:p>
          <a:p>
            <a:r>
              <a:rPr lang="en-US" dirty="0" smtClean="0"/>
              <a:t>Consistent</a:t>
            </a:r>
          </a:p>
          <a:p>
            <a:r>
              <a:rPr lang="en-US" dirty="0" smtClean="0"/>
              <a:t>Reusable</a:t>
            </a:r>
          </a:p>
          <a:p>
            <a:r>
              <a:rPr lang="en-US" dirty="0" smtClean="0"/>
              <a:t>Significantly faster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2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85238"/>
            <a:ext cx="8610600" cy="1293028"/>
          </a:xfrm>
        </p:spPr>
        <p:txBody>
          <a:bodyPr/>
          <a:lstStyle/>
          <a:p>
            <a:r>
              <a:rPr lang="en-US" dirty="0" smtClean="0"/>
              <a:t>old testing approach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40" y="1863968"/>
            <a:ext cx="2051198" cy="14138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63340" y="3319975"/>
            <a:ext cx="2684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Developer writes automated test cases using java cucumber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05" y="1863969"/>
            <a:ext cx="2001227" cy="14138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0844" y="3319975"/>
            <a:ext cx="2684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 Owner discusses business scenarios with developer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779" y="1863968"/>
            <a:ext cx="2082019" cy="141380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189779" y="3458474"/>
            <a:ext cx="2082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 owner reviews test result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185" y="1977382"/>
            <a:ext cx="2082019" cy="130038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73662" y="3512430"/>
            <a:ext cx="1983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Release code if results are good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2895600" y="2419643"/>
            <a:ext cx="424375" cy="337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>
            <a:off x="5639971" y="2429021"/>
            <a:ext cx="424375" cy="337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8409302" y="2402056"/>
            <a:ext cx="424375" cy="337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3340" y="4540345"/>
            <a:ext cx="2235656" cy="149631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463340" y="6211669"/>
            <a:ext cx="2726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 owner thinks of new scenarios</a:t>
            </a:r>
            <a:endParaRPr lang="en-US" dirty="0"/>
          </a:p>
        </p:txBody>
      </p:sp>
      <p:sp>
        <p:nvSpPr>
          <p:cNvPr id="30" name="Left Arrow 29"/>
          <p:cNvSpPr/>
          <p:nvPr/>
        </p:nvSpPr>
        <p:spPr>
          <a:xfrm>
            <a:off x="1989875" y="5148774"/>
            <a:ext cx="524725" cy="3820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p Arrow 30"/>
          <p:cNvSpPr/>
          <p:nvPr/>
        </p:nvSpPr>
        <p:spPr>
          <a:xfrm>
            <a:off x="1243886" y="4705446"/>
            <a:ext cx="389547" cy="4433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1300" y="437296"/>
            <a:ext cx="8610600" cy="1293028"/>
          </a:xfrm>
        </p:spPr>
        <p:txBody>
          <a:bodyPr/>
          <a:lstStyle/>
          <a:p>
            <a:r>
              <a:rPr lang="en-US" dirty="0" smtClean="0"/>
              <a:t>use case for demo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API to calculate mortgage loan eligibility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Calls external API to get credit score from Trans Union /Equifax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Calls backend API to calculate loan rate.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125123" y="4220310"/>
            <a:ext cx="1798320" cy="133643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39994" y="4220310"/>
            <a:ext cx="1798320" cy="1336431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Mortgage Loan API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073097" y="3137091"/>
            <a:ext cx="1798320" cy="13364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Credit Report API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073097" y="5086620"/>
            <a:ext cx="1798320" cy="13364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Loan Rate Calculator API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24554" y="4642338"/>
            <a:ext cx="15052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005211" y="5106575"/>
            <a:ext cx="150524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flipV="1">
            <a:off x="6567854" y="3805306"/>
            <a:ext cx="1394460" cy="837032"/>
          </a:xfrm>
          <a:prstGeom prst="bentConnector3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6567854" y="4890054"/>
            <a:ext cx="1394460" cy="864781"/>
          </a:xfrm>
          <a:prstGeom prst="bentConnector3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37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503" y="2560320"/>
            <a:ext cx="1963897" cy="1350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4" y="3910818"/>
            <a:ext cx="1963896" cy="1364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4" y="5275384"/>
            <a:ext cx="1963896" cy="12731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0504" y="1799999"/>
            <a:ext cx="189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Cumbersome/</a:t>
            </a:r>
          </a:p>
          <a:p>
            <a:r>
              <a:rPr lang="en-US" dirty="0" smtClean="0"/>
              <a:t>Redundancy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05" y="4234277"/>
            <a:ext cx="1921693" cy="231423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263705" y="2912403"/>
            <a:ext cx="1921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Rework every time there is a change in scenario.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702" y="4234277"/>
            <a:ext cx="1980367" cy="231423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964702" y="2358406"/>
            <a:ext cx="20079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Developer involvement every time end user wants to add/modify a scenario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849" y="4234277"/>
            <a:ext cx="2157556" cy="231423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904848" y="3189402"/>
            <a:ext cx="2157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Difficult to set up data for external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0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1337" y="396868"/>
            <a:ext cx="8610600" cy="1293028"/>
          </a:xfrm>
        </p:spPr>
        <p:txBody>
          <a:bodyPr/>
          <a:lstStyle/>
          <a:p>
            <a:r>
              <a:rPr lang="en-US" dirty="0" smtClean="0"/>
              <a:t>new testing approach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40" y="1863968"/>
            <a:ext cx="2051704" cy="14141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3463340" y="3319975"/>
            <a:ext cx="2684244" cy="923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Developer writes automated test cases using java cucumber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04" y="1863969"/>
            <a:ext cx="2001720" cy="14141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0844" y="3319975"/>
            <a:ext cx="2684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 owner discusses business scenarios with developer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778" y="1863968"/>
            <a:ext cx="2082532" cy="14141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189779" y="3458474"/>
            <a:ext cx="2082019" cy="646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user reviews test result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184" y="1977381"/>
            <a:ext cx="2082532" cy="130071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73662" y="3512430"/>
            <a:ext cx="1983542" cy="646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Release code if results are good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2895600" y="2419643"/>
            <a:ext cx="424375" cy="337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>
            <a:off x="5639971" y="2429021"/>
            <a:ext cx="424375" cy="337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8409302" y="2402056"/>
            <a:ext cx="424375" cy="337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3340" y="4540345"/>
            <a:ext cx="2236207" cy="134008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463340" y="6110153"/>
            <a:ext cx="2573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 owner thinks of new scenarios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643" y="4544645"/>
            <a:ext cx="1336850" cy="1335785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6037300" y="5119689"/>
            <a:ext cx="424375" cy="337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Up Arrow 24"/>
          <p:cNvSpPr/>
          <p:nvPr/>
        </p:nvSpPr>
        <p:spPr>
          <a:xfrm>
            <a:off x="7516617" y="3958736"/>
            <a:ext cx="389547" cy="3197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&quot;No&quot; Symbol 3"/>
          <p:cNvSpPr/>
          <p:nvPr/>
        </p:nvSpPr>
        <p:spPr>
          <a:xfrm>
            <a:off x="3342080" y="1511299"/>
            <a:ext cx="2267255" cy="2604145"/>
          </a:xfrm>
          <a:prstGeom prst="noSmoking">
            <a:avLst/>
          </a:prstGeom>
          <a:solidFill>
            <a:schemeClr val="accent1">
              <a:alpha val="59000"/>
            </a:schemeClr>
          </a:solidFill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&quot;No&quot; Symbol 27"/>
          <p:cNvSpPr/>
          <p:nvPr/>
        </p:nvSpPr>
        <p:spPr>
          <a:xfrm>
            <a:off x="520844" y="1511299"/>
            <a:ext cx="2279447" cy="2648115"/>
          </a:xfrm>
          <a:prstGeom prst="noSmoking">
            <a:avLst/>
          </a:prstGeom>
          <a:solidFill>
            <a:schemeClr val="accent1">
              <a:alpha val="59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7656" y="6110153"/>
            <a:ext cx="378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 owner puts all scenarios </a:t>
            </a:r>
          </a:p>
          <a:p>
            <a:r>
              <a:rPr lang="en-US" dirty="0" smtClean="0"/>
              <a:t>in excel sheet</a:t>
            </a:r>
            <a:endParaRPr lang="en-US" dirty="0"/>
          </a:p>
        </p:txBody>
      </p:sp>
      <p:sp>
        <p:nvSpPr>
          <p:cNvPr id="26" name="Left Arrow 25"/>
          <p:cNvSpPr/>
          <p:nvPr/>
        </p:nvSpPr>
        <p:spPr>
          <a:xfrm>
            <a:off x="1989875" y="5148774"/>
            <a:ext cx="524725" cy="382044"/>
          </a:xfrm>
          <a:prstGeom prst="leftArrow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Up Arrow 26"/>
          <p:cNvSpPr/>
          <p:nvPr/>
        </p:nvSpPr>
        <p:spPr>
          <a:xfrm>
            <a:off x="1243886" y="4705446"/>
            <a:ext cx="389547" cy="443328"/>
          </a:xfrm>
          <a:prstGeom prst="upArrow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5389" y="332509"/>
            <a:ext cx="11122429" cy="6334277"/>
            <a:chOff x="592189" y="112047"/>
            <a:chExt cx="10611903" cy="65547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189" y="3684610"/>
              <a:ext cx="2350864" cy="876300"/>
            </a:xfrm>
            <a:prstGeom prst="rect">
              <a:avLst/>
            </a:prstGeom>
          </p:spPr>
        </p:pic>
        <p:sp>
          <p:nvSpPr>
            <p:cNvPr id="5" name="Notched Right Arrow 4"/>
            <p:cNvSpPr/>
            <p:nvPr/>
          </p:nvSpPr>
          <p:spPr>
            <a:xfrm>
              <a:off x="6158340" y="1223070"/>
              <a:ext cx="2974718" cy="333619"/>
            </a:xfrm>
            <a:prstGeom prst="notchedRigh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7025" y="467450"/>
              <a:ext cx="1275173" cy="1645654"/>
            </a:xfrm>
            <a:prstGeom prst="rect">
              <a:avLst/>
            </a:prstGeom>
          </p:spPr>
        </p:pic>
        <p:sp>
          <p:nvSpPr>
            <p:cNvPr id="7" name="Left Arrow 6"/>
            <p:cNvSpPr/>
            <p:nvPr/>
          </p:nvSpPr>
          <p:spPr>
            <a:xfrm rot="20391303">
              <a:off x="2811723" y="2846172"/>
              <a:ext cx="6269259" cy="380636"/>
            </a:xfrm>
            <a:prstGeom prst="left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Left Arrow 7"/>
            <p:cNvSpPr/>
            <p:nvPr/>
          </p:nvSpPr>
          <p:spPr>
            <a:xfrm rot="12521226">
              <a:off x="6040530" y="4508378"/>
              <a:ext cx="3447466" cy="423736"/>
            </a:xfrm>
            <a:prstGeom prst="left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574" y="2554117"/>
              <a:ext cx="1070189" cy="148090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257" y="5041702"/>
              <a:ext cx="3367684" cy="1625084"/>
            </a:xfrm>
            <a:prstGeom prst="rect">
              <a:avLst/>
            </a:prstGeom>
          </p:spPr>
        </p:pic>
        <p:sp>
          <p:nvSpPr>
            <p:cNvPr id="11" name="Left Arrow 10"/>
            <p:cNvSpPr/>
            <p:nvPr/>
          </p:nvSpPr>
          <p:spPr>
            <a:xfrm>
              <a:off x="4351867" y="6070191"/>
              <a:ext cx="4992794" cy="363967"/>
            </a:xfrm>
            <a:prstGeom prst="left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9439398" y="4396442"/>
              <a:ext cx="1764694" cy="2136336"/>
              <a:chOff x="9320867" y="3854577"/>
              <a:chExt cx="1764694" cy="2136336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3937" y="4973544"/>
                <a:ext cx="966714" cy="96671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9634" y="4181369"/>
                <a:ext cx="1460604" cy="590296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 bwMode="auto">
              <a:xfrm>
                <a:off x="9320867" y="4922745"/>
                <a:ext cx="1764694" cy="1068168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9320867" y="3854577"/>
                <a:ext cx="1764694" cy="1068168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319111" y="112047"/>
              <a:ext cx="8378838" cy="350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Arial" charset="0"/>
                  <a:ea typeface="Arial" charset="0"/>
                  <a:cs typeface="Arial" charset="0"/>
                </a:rPr>
                <a:t>Step 1</a:t>
              </a:r>
              <a:r>
                <a:rPr lang="en-US" sz="1600" b="1" smtClean="0">
                  <a:latin typeface="Arial" charset="0"/>
                  <a:ea typeface="Arial" charset="0"/>
                  <a:cs typeface="Arial" charset="0"/>
                </a:rPr>
                <a:t>: </a:t>
              </a:r>
              <a:r>
                <a:rPr lang="en-US" sz="1600" b="1" smtClean="0">
                  <a:latin typeface="Arial" charset="0"/>
                  <a:ea typeface="Arial" charset="0"/>
                  <a:cs typeface="Arial" charset="0"/>
                </a:rPr>
                <a:t>Product owner populates </a:t>
              </a:r>
              <a:r>
                <a:rPr lang="en-US" sz="1600" b="1" dirty="0" smtClean="0">
                  <a:latin typeface="Arial" charset="0"/>
                  <a:ea typeface="Arial" charset="0"/>
                  <a:cs typeface="Arial" charset="0"/>
                </a:rPr>
                <a:t>test scenarios in an excel sheet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28798" y="2557581"/>
              <a:ext cx="35935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Arial" charset="0"/>
                  <a:ea typeface="Arial" charset="0"/>
                  <a:cs typeface="Arial" charset="0"/>
                </a:rPr>
                <a:t>Step </a:t>
              </a:r>
              <a:r>
                <a:rPr lang="en-US" sz="1600" b="1" dirty="0">
                  <a:latin typeface="Arial" charset="0"/>
                  <a:ea typeface="Arial" charset="0"/>
                  <a:cs typeface="Arial" charset="0"/>
                </a:rPr>
                <a:t>2</a:t>
              </a:r>
              <a:r>
                <a:rPr lang="en-US" sz="1600" b="1" dirty="0" smtClean="0">
                  <a:latin typeface="Arial" charset="0"/>
                  <a:ea typeface="Arial" charset="0"/>
                  <a:cs typeface="Arial" charset="0"/>
                </a:rPr>
                <a:t>: All backend Integration services are virtualized with the data given in spreadsheet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16104" y="3302567"/>
              <a:ext cx="41426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Arial" charset="0"/>
                  <a:ea typeface="Arial" charset="0"/>
                  <a:cs typeface="Arial" charset="0"/>
                </a:rPr>
                <a:t>Step 3: Customized JVM-Cucumber framework to parse test metrics from Spreadsheet &amp;validate the API against it.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20345" y="4985739"/>
              <a:ext cx="337130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Arial" charset="0"/>
                  <a:ea typeface="Arial" charset="0"/>
                  <a:cs typeface="Arial" charset="0"/>
                </a:rPr>
                <a:t>Step 4: Testing results are captured during execution and publish interactive reports using cucumber report plugin</a:t>
              </a:r>
              <a:endParaRPr lang="en-US" sz="16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03132" y="1445526"/>
              <a:ext cx="742122" cy="394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19" y="696822"/>
              <a:ext cx="1676952" cy="1575923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67149" y="925100"/>
            <a:ext cx="2300988" cy="1630390"/>
          </a:xfrm>
          <a:prstGeom prst="rect">
            <a:avLst/>
          </a:prstGeom>
        </p:spPr>
      </p:pic>
      <p:sp>
        <p:nvSpPr>
          <p:cNvPr id="29" name="Notched Right Arrow 28"/>
          <p:cNvSpPr/>
          <p:nvPr/>
        </p:nvSpPr>
        <p:spPr>
          <a:xfrm>
            <a:off x="2455798" y="1332465"/>
            <a:ext cx="2478020" cy="375395"/>
          </a:xfrm>
          <a:prstGeom prst="notch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2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2450" y="775948"/>
            <a:ext cx="8610600" cy="1293028"/>
          </a:xfrm>
        </p:spPr>
        <p:txBody>
          <a:bodyPr/>
          <a:lstStyle/>
          <a:p>
            <a:r>
              <a:rPr lang="en-US" dirty="0" smtClean="0"/>
              <a:t>Service Virtualization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176" y="1922929"/>
            <a:ext cx="116667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Emulate behavior of dependent components in applications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Service virtualization allows teams to 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Work safely in isolation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Shift </a:t>
            </a:r>
            <a:r>
              <a:rPr lang="en-US" sz="2400" dirty="0"/>
              <a:t>testing to the left and discover defects </a:t>
            </a:r>
            <a:r>
              <a:rPr lang="en-US" sz="2400" dirty="0" smtClean="0"/>
              <a:t>earlier</a:t>
            </a:r>
            <a:endParaRPr lang="en-US" sz="2400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Introduce &amp; test new functionality in a controlled manner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Virtualize unavailable but dependent components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Enables </a:t>
            </a:r>
            <a:r>
              <a:rPr lang="en-US" sz="2400" dirty="0"/>
              <a:t>frequent and comprehensive </a:t>
            </a:r>
            <a:r>
              <a:rPr lang="en-US" sz="2400" dirty="0" smtClean="0"/>
              <a:t>testing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Tools – HP SeV, Parasoft, Wiremock, Hoverfly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490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8654</TotalTime>
  <Words>798</Words>
  <Application>Microsoft Macintosh PowerPoint</Application>
  <PresentationFormat>Widescreen</PresentationFormat>
  <Paragraphs>156</Paragraphs>
  <Slides>26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Century Gothic</vt:lpstr>
      <vt:lpstr>Arial</vt:lpstr>
      <vt:lpstr>Vapor Trail</vt:lpstr>
      <vt:lpstr>Microsoft Excel Worksheet</vt:lpstr>
      <vt:lpstr>Data driven testing tool</vt:lpstr>
      <vt:lpstr>Todays agenda</vt:lpstr>
      <vt:lpstr>testing approaches</vt:lpstr>
      <vt:lpstr>old testing approach</vt:lpstr>
      <vt:lpstr>use case for demo </vt:lpstr>
      <vt:lpstr>Challenges</vt:lpstr>
      <vt:lpstr>new testing approach</vt:lpstr>
      <vt:lpstr>PowerPoint Presentation</vt:lpstr>
      <vt:lpstr>Service Virtualization</vt:lpstr>
      <vt:lpstr>Service virtualization</vt:lpstr>
      <vt:lpstr>SERVICE VIRTUALIZATION</vt:lpstr>
      <vt:lpstr>Credit Report API Virtual Asset</vt:lpstr>
      <vt:lpstr>JVM Cucumber – Quick overview</vt:lpstr>
      <vt:lpstr>Cucumber – TYPICAL test code</vt:lpstr>
      <vt:lpstr>PowerPoint Presentation</vt:lpstr>
      <vt:lpstr>Data driven cucumber TEST CODE</vt:lpstr>
      <vt:lpstr>BENEFITS OF THE TOOL</vt:lpstr>
      <vt:lpstr>Benefits of the tool</vt:lpstr>
      <vt:lpstr>Benefits of the tool</vt:lpstr>
      <vt:lpstr>CICD Pipeline</vt:lpstr>
      <vt:lpstr>Challenges encountered</vt:lpstr>
      <vt:lpstr>Challenges encountered</vt:lpstr>
      <vt:lpstr>use case for demo </vt:lpstr>
      <vt:lpstr>Demo </vt:lpstr>
      <vt:lpstr>Questions?</vt:lpstr>
      <vt:lpstr>Reference material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driven automated testing tool</dc:title>
  <dc:creator>Sukthankar, Ameya</dc:creator>
  <cp:lastModifiedBy>Veerabathiran, Mahesh</cp:lastModifiedBy>
  <cp:revision>93</cp:revision>
  <dcterms:created xsi:type="dcterms:W3CDTF">2016-10-16T15:36:23Z</dcterms:created>
  <dcterms:modified xsi:type="dcterms:W3CDTF">2016-10-26T20:17:10Z</dcterms:modified>
</cp:coreProperties>
</file>